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28"/>
  </p:notesMasterIdLst>
  <p:sldIdLst>
    <p:sldId id="266" r:id="rId2"/>
    <p:sldId id="279" r:id="rId3"/>
    <p:sldId id="267" r:id="rId4"/>
    <p:sldId id="280" r:id="rId5"/>
    <p:sldId id="270" r:id="rId6"/>
    <p:sldId id="268" r:id="rId7"/>
    <p:sldId id="269" r:id="rId8"/>
    <p:sldId id="272" r:id="rId9"/>
    <p:sldId id="261" r:id="rId10"/>
    <p:sldId id="262" r:id="rId11"/>
    <p:sldId id="260" r:id="rId12"/>
    <p:sldId id="257" r:id="rId13"/>
    <p:sldId id="258" r:id="rId14"/>
    <p:sldId id="271" r:id="rId15"/>
    <p:sldId id="281" r:id="rId16"/>
    <p:sldId id="277" r:id="rId17"/>
    <p:sldId id="278" r:id="rId18"/>
    <p:sldId id="282" r:id="rId19"/>
    <p:sldId id="275" r:id="rId20"/>
    <p:sldId id="264" r:id="rId21"/>
    <p:sldId id="263" r:id="rId22"/>
    <p:sldId id="273" r:id="rId23"/>
    <p:sldId id="259" r:id="rId24"/>
    <p:sldId id="274" r:id="rId25"/>
    <p:sldId id="276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 snapToGrid="0">
      <p:cViewPr>
        <p:scale>
          <a:sx n="94" d="100"/>
          <a:sy n="94" d="100"/>
        </p:scale>
        <p:origin x="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8ADB0-7311-459F-AAFC-06E5961FC563}" type="datetimeFigureOut">
              <a:rPr lang="de-DE" smtClean="0"/>
              <a:t>27.06.2023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07373-17D5-4D0B-BBDD-DF007CAF4F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4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07373-17D5-4D0B-BBDD-DF007CAF4FD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54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07373-17D5-4D0B-BBDD-DF007CAF4FD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95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Actung</a:t>
            </a:r>
            <a:r>
              <a:rPr lang="de-DE" dirty="0"/>
              <a:t>: Visual</a:t>
            </a:r>
            <a:r>
              <a:rPr lang="de-DE" baseline="0" dirty="0"/>
              <a:t> Studio unterstützt nur .net </a:t>
            </a:r>
            <a:r>
              <a:rPr lang="de-DE" baseline="0" dirty="0" err="1"/>
              <a:t>core</a:t>
            </a:r>
            <a:r>
              <a:rPr lang="de-DE" baseline="0" dirty="0"/>
              <a:t> Projekte komplett. In den </a:t>
            </a:r>
            <a:r>
              <a:rPr lang="de-DE" baseline="0" dirty="0" err="1"/>
              <a:t>FullFramework</a:t>
            </a:r>
            <a:r>
              <a:rPr lang="de-DE" baseline="0" dirty="0"/>
              <a:t> Projekten wird immer die Version mit rein gebracht.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07373-17D5-4D0B-BBDD-DF007CAF4FD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74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39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4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26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3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92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63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27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72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56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79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41A6783-E2FA-4E5F-A448-87DBA6E4E14C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DB5008-107B-934A-42BB-2A22D7CF6A3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379" y="6356350"/>
            <a:ext cx="984421" cy="393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68253-8246-DBD2-60A7-B89FDCFDA25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0800000" flipH="1" flipV="1">
            <a:off x="838199" y="6356350"/>
            <a:ext cx="365125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49D4A-B5A5-D5C1-A60B-C1E7061EEBEF}"/>
              </a:ext>
            </a:extLst>
          </p:cNvPr>
          <p:cNvSpPr txBox="1"/>
          <p:nvPr userDrawn="1"/>
        </p:nvSpPr>
        <p:spPr>
          <a:xfrm>
            <a:off x="1203324" y="6352143"/>
            <a:ext cx="244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410242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heires.net?subject=DWX%202023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en.wikipedia.org/wiki/en:Creative_Commons" TargetMode="External"/><Relationship Id="rId4" Type="http://schemas.openxmlformats.org/officeDocument/2006/relationships/hyperlink" Target="https://commons.wikimedia.org/wiki/File:Legacy-004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Victorinox_Swiss_Army_Knife_-_Climber_%2815554551505%29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en.wikipedia.org/wiki/en:Creative_Commons" TargetMode="External"/><Relationship Id="rId4" Type="http://schemas.openxmlformats.org/officeDocument/2006/relationships/hyperlink" Target="https://www.flickr.com/people/100030176@N0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cottlogic.com/2013/12/18/wpf-snoop-powershel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ms-dotnettools.upgradeassista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mbau_des_Buchenauer_Bahnhofs_f%C3%BCr_mehr_Barrierefreiheit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en.wikipedia.org/wiki/en:Creative_Commons" TargetMode="External"/><Relationship Id="rId4" Type="http://schemas.openxmlformats.org/officeDocument/2006/relationships/hyperlink" Target="https://commons.wikimedia.org/wiki/user:GeenaMarwe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Museum_of_the_future,_Dubai.jpe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en.wikipedia.org/wiki/en:Creative_Commons" TargetMode="External"/><Relationship Id="rId4" Type="http://schemas.openxmlformats.org/officeDocument/2006/relationships/hyperlink" Target="https://en.wikipedia.org/wiki/User:Lyonero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ibilityinsights.io/downloads/" TargetMode="External"/><Relationship Id="rId2" Type="http://schemas.openxmlformats.org/officeDocument/2006/relationships/hyperlink" Target="https://accessibilityinsights.io/docs/windows/overview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dotnet/runtim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Valentin_Lustig_-_%22Der_unendliche_Alpaufzug_%E2%80%93_Die_Sch%C3%B6nheit_besiegt_die_Zeit_und_umgekehrt%22.jpg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sa/3.0/de/deed.en" TargetMode="External"/><Relationship Id="rId4" Type="http://schemas.openxmlformats.org/officeDocument/2006/relationships/hyperlink" Target="https://de.wikipedia.org/wiki/Valentin_Lusti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testfx/blob/main/src/TestFramework/TestFramework/Attributes/Lifecycle/Initialization/DiscoverInternalsAttribute.c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comfreak-51581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f/f3/Legacy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18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F86D4-C7D0-3D78-7942-CAB2E4C0E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08212"/>
            <a:ext cx="9144000" cy="511387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WPF in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0443E-4662-A4E8-C3F9-CA8ED9DD4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9600"/>
            <a:ext cx="9144000" cy="8382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DWX 2023 - Lars Heinrich – Heinrich &amp; Reutern Solutions GmbH</a:t>
            </a:r>
          </a:p>
          <a:p>
            <a:r>
              <a:rPr lang="de-DE" dirty="0">
                <a:solidFill>
                  <a:schemeClr val="bg1"/>
                </a:solidFill>
                <a:hlinkClick r:id="rId3"/>
              </a:rPr>
              <a:t>mailto: info@heires.net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C1124-BA53-B785-1C21-39D67A2DF8FC}"/>
              </a:ext>
            </a:extLst>
          </p:cNvPr>
          <p:cNvSpPr txBox="1"/>
          <p:nvPr/>
        </p:nvSpPr>
        <p:spPr>
          <a:xfrm>
            <a:off x="214313" y="5573318"/>
            <a:ext cx="11525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/>
                </a:solidFill>
              </a:rPr>
              <a:t>Picture:</a:t>
            </a:r>
            <a:r>
              <a:rPr lang="de-DE" sz="1000" dirty="0">
                <a:solidFill>
                  <a:schemeClr val="bg2"/>
                </a:solidFill>
                <a:hlinkClick r:id="rId4"/>
              </a:rPr>
              <a:t>Legacy</a:t>
            </a:r>
            <a:r>
              <a:rPr lang="de-DE" sz="1000" dirty="0">
                <a:solidFill>
                  <a:schemeClr val="bg2"/>
                </a:solidFill>
              </a:rPr>
              <a:t>|Unknown Author|</a:t>
            </a:r>
            <a:r>
              <a:rPr lang="en-US" sz="10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 tooltip="w:en:Creative Commons"/>
              </a:rPr>
              <a:t>Creative Commons</a:t>
            </a: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sng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Attribution-Share Alike 4.0 </a:t>
            </a:r>
            <a:r>
              <a:rPr lang="en-US" sz="1000" b="0" i="0" u="sng" dirty="0" err="1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Internationa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5033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Directory.Build.props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2256" y="1893147"/>
            <a:ext cx="9720071" cy="4023360"/>
          </a:xfrm>
        </p:spPr>
        <p:txBody>
          <a:bodyPr/>
          <a:lstStyle/>
          <a:p>
            <a:r>
              <a:rPr lang="de-DE" dirty="0" err="1"/>
              <a:t>NeutralLanguage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GenerateDocumentationFile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PackageReference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63246"/>
              </p:ext>
            </p:extLst>
          </p:nvPr>
        </p:nvGraphicFramePr>
        <p:xfrm>
          <a:off x="1024128" y="222087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ja(SDK-Style) /nein(Frankenstein-Style)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B421D3-3EB1-7181-E7E1-1EBFBE5E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37052"/>
              </p:ext>
            </p:extLst>
          </p:nvPr>
        </p:nvGraphicFramePr>
        <p:xfrm>
          <a:off x="1065476" y="3701431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na(SDK-Style) /nein(Frankenstein-Style)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7ABE60-3C48-96B5-8283-2169844E0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95836"/>
              </p:ext>
            </p:extLst>
          </p:nvPr>
        </p:nvGraphicFramePr>
        <p:xfrm>
          <a:off x="1065476" y="509635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Ja(SDK-Style) /nein(Frankenstein-Style)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82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editorconfig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FB314-8555-2FEB-476E-09A6111AE53D}"/>
              </a:ext>
            </a:extLst>
          </p:cNvPr>
          <p:cNvSpPr txBox="1"/>
          <p:nvPr/>
        </p:nvSpPr>
        <p:spPr>
          <a:xfrm>
            <a:off x="1024128" y="1900166"/>
            <a:ext cx="439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Coding und Analyzer-Settings in einer Datei.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C292B7-AAD5-721B-6567-E44FB67F8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39614"/>
              </p:ext>
            </p:extLst>
          </p:nvPr>
        </p:nvGraphicFramePr>
        <p:xfrm>
          <a:off x="1024128" y="2441032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15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</a:t>
            </a:r>
            <a:r>
              <a:rPr lang="de-DE" dirty="0" err="1"/>
              <a:t>package.config</a:t>
            </a:r>
            <a:r>
              <a:rPr lang="de-DE" dirty="0"/>
              <a:t> zu </a:t>
            </a:r>
            <a:r>
              <a:rPr lang="de-DE" dirty="0" err="1"/>
              <a:t>PackageReference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897F5-E85F-D719-D2FC-C618C11B9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Direkte Verwaltung der Pakete in den .csproj Dateien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Direkte Darstellung aller TopLevel Pakete im Nuget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Höhere Performance bezüglich Plattenplatz durch Nutzung des global-packages Ordners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Ermöglicht zentrales Nuget-Paket Versionierung in einer seperaten Datei.</a:t>
            </a:r>
          </a:p>
          <a:p>
            <a:endParaRPr lang="de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FA2247-B275-A383-DBFE-BB2184235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33586"/>
              </p:ext>
            </p:extLst>
          </p:nvPr>
        </p:nvGraphicFramePr>
        <p:xfrm>
          <a:off x="1024128" y="5198336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37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Nuget</a:t>
            </a:r>
            <a:r>
              <a:rPr lang="de-DE" dirty="0"/>
              <a:t> </a:t>
            </a:r>
            <a:r>
              <a:rPr lang="de-DE" dirty="0" err="1"/>
              <a:t>Versionsierung</a:t>
            </a:r>
            <a:r>
              <a:rPr lang="de-DE" dirty="0"/>
              <a:t> mit Hilfe von </a:t>
            </a:r>
            <a:r>
              <a:rPr lang="de-DE" dirty="0" err="1"/>
              <a:t>Directory.Packages.props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ManagePackageVersionsCentrally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Alle Nuget-Pakete auf einen Blick.</a:t>
            </a:r>
          </a:p>
          <a:p>
            <a:r>
              <a:rPr lang="de-DE" dirty="0"/>
              <a:t>Ein Ort die Versionen der Pakete zu verwalten.</a:t>
            </a:r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11999"/>
              </p:ext>
            </p:extLst>
          </p:nvPr>
        </p:nvGraphicFramePr>
        <p:xfrm>
          <a:off x="1144693" y="281751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60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2245C-54AA-E2D7-A936-A68F651B5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278" y="2286000"/>
            <a:ext cx="10023922" cy="4023360"/>
          </a:xfrm>
        </p:spPr>
        <p:txBody>
          <a:bodyPr/>
          <a:lstStyle/>
          <a:p>
            <a:r>
              <a:rPr lang="de-DE" dirty="0"/>
              <a:t>In Frankensteiner .csproj Dateien kommt es zu einem Fehler.</a:t>
            </a:r>
            <a:br>
              <a:rPr lang="de-DE" dirty="0"/>
            </a:br>
            <a:r>
              <a:rPr lang="de-DE" dirty="0"/>
              <a:t>Das Paket wird hinzugefügt als Package Referenz mit Version.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Hier muss entsprechend händisch die .csproj angepasst werden.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24F4B-9B6F-A1BB-B858-33B0BDA4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C00000"/>
                </a:solidFill>
              </a:rPr>
              <a:t>Hinweis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311" y="3893648"/>
            <a:ext cx="4754562" cy="620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0" y="3054515"/>
            <a:ext cx="1096480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54E9D-C044-E717-FED7-2BB3F64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A4A7D1-C762-BB58-D836-4BB1E8D482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4" b="1890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CFDD82-056F-205C-9E6F-CD0939A39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096AE-E888-D84F-80E3-72895615274C}"/>
              </a:ext>
            </a:extLst>
          </p:cNvPr>
          <p:cNvSpPr txBox="1"/>
          <p:nvPr/>
        </p:nvSpPr>
        <p:spPr>
          <a:xfrm>
            <a:off x="0" y="4571999"/>
            <a:ext cx="11525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/>
                </a:solidFill>
              </a:rPr>
              <a:t>Picture:</a:t>
            </a:r>
            <a:r>
              <a:rPr lang="en-US" sz="1000" dirty="0">
                <a:solidFill>
                  <a:schemeClr val="bg2"/>
                </a:solidFill>
                <a:hlinkClick r:id="rId3"/>
              </a:rPr>
              <a:t>Victorinox Swiss Army Knife - Climber</a:t>
            </a:r>
            <a:r>
              <a:rPr lang="de-DE" sz="1000" dirty="0">
                <a:solidFill>
                  <a:schemeClr val="bg2"/>
                </a:solidFill>
              </a:rPr>
              <a:t>|Auuthor </a:t>
            </a:r>
            <a:r>
              <a:rPr lang="de-DE" sz="1000" dirty="0">
                <a:solidFill>
                  <a:schemeClr val="bg2"/>
                </a:solidFill>
                <a:hlinkClick r:id="rId4"/>
              </a:rPr>
              <a:t>Andrew Toskin</a:t>
            </a:r>
            <a:r>
              <a:rPr lang="de-DE" sz="1000" dirty="0">
                <a:solidFill>
                  <a:schemeClr val="bg2"/>
                </a:solidFill>
              </a:rPr>
              <a:t>|</a:t>
            </a:r>
            <a:r>
              <a:rPr lang="en-US" sz="10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 tooltip="w:en:Creative Commons"/>
              </a:rPr>
              <a:t>Creative Commons</a:t>
            </a: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sng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Attribution-Share Alike 4.0 </a:t>
            </a:r>
            <a:r>
              <a:rPr lang="en-US" sz="1000" b="0" i="0" u="sng" dirty="0" err="1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Internationa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0014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B406-6E4E-FA2C-AAEA-F35F967F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Tool für alles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18D29-ED1F-2634-61B7-1F325E4E7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4"/>
                </a:solidFill>
                <a:effectLst/>
                <a:latin typeface="Google Sans"/>
              </a:rPr>
              <a:t>Das Rückkehr des Highlanders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85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123D-8A88-5328-46B7-B6E11459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Snoop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BF73-80E8-F399-2F86-2828CB73E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dekompilieren wenn ilspy installiert ist</a:t>
            </a:r>
          </a:p>
          <a:p>
            <a:r>
              <a:rPr lang="de-DE" dirty="0"/>
              <a:t>Kann Trigger in Styles zeigen</a:t>
            </a:r>
          </a:p>
          <a:p>
            <a:r>
              <a:rPr lang="de-DE" dirty="0"/>
              <a:t>Kann Methoden auf beliebigen Objekten anzeigen und ausführen</a:t>
            </a:r>
          </a:p>
          <a:p>
            <a:r>
              <a:rPr lang="de-DE" dirty="0"/>
              <a:t>Kann Logoutput darstellen</a:t>
            </a:r>
          </a:p>
          <a:p>
            <a:r>
              <a:rPr lang="de-DE" dirty="0"/>
              <a:t>Kann DataContext darstellen</a:t>
            </a:r>
          </a:p>
          <a:p>
            <a:r>
              <a:rPr lang="de-DE" dirty="0"/>
              <a:t>Kann Diagnostics</a:t>
            </a:r>
          </a:p>
          <a:p>
            <a:r>
              <a:rPr lang="de-DE" dirty="0"/>
              <a:t>Kann </a:t>
            </a:r>
            <a:r>
              <a:rPr lang="de-DE" dirty="0">
                <a:hlinkClick r:id="rId2"/>
              </a:rPr>
              <a:t>Powershell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93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7C88-077C-0D46-82F6-2BB849E8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.NET.UpgradeAssistant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8A4C-95F3-E0E7-F2E6-BF6AAA05F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Kann Frankenstein Projekte in Sdk-Style Projekte wandeln</a:t>
            </a:r>
          </a:p>
          <a:p>
            <a:r>
              <a:rPr lang="sv-SE" dirty="0">
                <a:hlinkClick r:id="rId2"/>
              </a:rPr>
              <a:t>.NET Upgrade Assistant - Visual Studio Marketplace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5948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Accessability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17A058E-6CD4-5767-7926-0DFC4DEE23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1" b="21881"/>
          <a:stretch>
            <a:fillRect/>
          </a:stretch>
        </p:blipFill>
        <p:spPr>
          <a:xfrm>
            <a:off x="0" y="-33867"/>
            <a:ext cx="12188952" cy="4572000"/>
          </a:xfrm>
        </p:spPr>
      </p:pic>
      <p:sp>
        <p:nvSpPr>
          <p:cNvPr id="4" name="Subtitl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Ich sehe was, was du nicht siehst.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D27B6-3655-7D63-3AE4-2DD2607C668D}"/>
              </a:ext>
            </a:extLst>
          </p:cNvPr>
          <p:cNvSpPr txBox="1"/>
          <p:nvPr/>
        </p:nvSpPr>
        <p:spPr>
          <a:xfrm>
            <a:off x="0" y="4571999"/>
            <a:ext cx="11525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/>
                </a:solidFill>
              </a:rPr>
              <a:t>Picture:</a:t>
            </a:r>
            <a:r>
              <a:rPr lang="en-US" sz="1000" dirty="0" err="1">
                <a:solidFill>
                  <a:schemeClr val="bg2"/>
                </a:solidFill>
                <a:hlinkClick r:id="rId3"/>
              </a:rPr>
              <a:t>Umbau_des_Buchenauer_Bahnhofs</a:t>
            </a:r>
            <a:r>
              <a:rPr lang="de-DE" sz="1000" dirty="0">
                <a:solidFill>
                  <a:schemeClr val="bg2"/>
                </a:solidFill>
              </a:rPr>
              <a:t>|Auuthor </a:t>
            </a:r>
            <a:r>
              <a:rPr lang="de-DE" sz="1000" dirty="0">
                <a:solidFill>
                  <a:schemeClr val="bg2"/>
                </a:solidFill>
                <a:hlinkClick r:id="rId4"/>
              </a:rPr>
              <a:t>GeenaMarweg</a:t>
            </a:r>
            <a:r>
              <a:rPr lang="de-DE" sz="1000" dirty="0">
                <a:solidFill>
                  <a:schemeClr val="bg2"/>
                </a:solidFill>
              </a:rPr>
              <a:t>|</a:t>
            </a:r>
            <a:r>
              <a:rPr lang="en-US" sz="10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 tooltip="w:en:Creative Commons"/>
              </a:rPr>
              <a:t>Creative Commons</a:t>
            </a: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sng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Attribution-Share Alike 4.0 </a:t>
            </a:r>
            <a:r>
              <a:rPr lang="en-US" sz="1000" b="0" i="0" u="sng" dirty="0" err="1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Internationa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155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65F2BB-454A-E896-8B2A-768D79E1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Future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DC86083-68F6-D89B-AE7D-36FBD7D3C2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4" b="22874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8323C-C0F5-15E5-CF5A-117C31A0D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.net8 Neuerungen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E015-C7C9-67AA-87EC-53211C1A021F}"/>
              </a:ext>
            </a:extLst>
          </p:cNvPr>
          <p:cNvSpPr txBox="1"/>
          <p:nvPr/>
        </p:nvSpPr>
        <p:spPr>
          <a:xfrm>
            <a:off x="180447" y="141105"/>
            <a:ext cx="11525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/>
                </a:solidFill>
              </a:rPr>
              <a:t>Picture:</a:t>
            </a:r>
            <a:r>
              <a:rPr lang="en-US" sz="1000" dirty="0">
                <a:solidFill>
                  <a:schemeClr val="bg2"/>
                </a:solidFill>
                <a:hlinkClick r:id="rId3"/>
              </a:rPr>
              <a:t>Museum of the future, Dubai</a:t>
            </a:r>
            <a:r>
              <a:rPr lang="de-DE" sz="1000" dirty="0">
                <a:solidFill>
                  <a:schemeClr val="bg2"/>
                </a:solidFill>
              </a:rPr>
              <a:t>|Auuthor </a:t>
            </a:r>
            <a:r>
              <a:rPr lang="de-DE" sz="1000" dirty="0">
                <a:solidFill>
                  <a:schemeClr val="bg2"/>
                </a:solidFill>
                <a:hlinkClick r:id="rId4"/>
              </a:rPr>
              <a:t>Lyonerov</a:t>
            </a:r>
            <a:r>
              <a:rPr lang="de-DE" sz="1000" dirty="0">
                <a:solidFill>
                  <a:schemeClr val="bg2"/>
                </a:solidFill>
              </a:rPr>
              <a:t>|</a:t>
            </a:r>
            <a:r>
              <a:rPr lang="en-US" sz="10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 tooltip="w:en:Creative Commons"/>
              </a:rPr>
              <a:t>Creative Commons</a:t>
            </a:r>
            <a:r>
              <a:rPr lang="en-US" sz="1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000" b="0" i="0" u="sng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Attribution-Share Alike 4.0 </a:t>
            </a:r>
            <a:r>
              <a:rPr lang="en-US" sz="1000" b="0" i="0" u="sng" dirty="0" err="1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Internationa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18489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Accessability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Accessibility Insights for Windows</a:t>
            </a:r>
          </a:p>
          <a:p>
            <a:br>
              <a:rPr lang="de-DE" b="1" dirty="0"/>
            </a:br>
            <a:r>
              <a:rPr lang="de-DE" dirty="0"/>
              <a:t>Infos:</a:t>
            </a:r>
            <a:br>
              <a:rPr lang="de-DE" dirty="0"/>
            </a:br>
            <a:r>
              <a:rPr lang="de-DE" dirty="0">
                <a:hlinkClick r:id="rId2"/>
              </a:rPr>
              <a:t>https://accessibilityinsights.io/docs/windows/overview/</a:t>
            </a:r>
            <a:endParaRPr lang="de-DE" dirty="0"/>
          </a:p>
          <a:p>
            <a:r>
              <a:rPr lang="de-DE" dirty="0"/>
              <a:t>Download Link:</a:t>
            </a:r>
          </a:p>
          <a:p>
            <a:r>
              <a:rPr lang="de-DE" dirty="0">
                <a:hlinkClick r:id="rId3"/>
              </a:rPr>
              <a:t>https://accessibilityinsights.io/downloads/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8893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Accessability Checker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 </a:t>
            </a:r>
            <a:r>
              <a:rPr lang="de-DE" b="1" dirty="0" err="1"/>
              <a:t>Accessibility</a:t>
            </a:r>
            <a:r>
              <a:rPr lang="de-DE" b="1" dirty="0"/>
              <a:t> </a:t>
            </a:r>
            <a:r>
              <a:rPr lang="de-DE" b="1" dirty="0" err="1"/>
              <a:t>Checker</a:t>
            </a:r>
            <a:br>
              <a:rPr lang="de-DE" b="1" dirty="0"/>
            </a:br>
            <a:r>
              <a:rPr lang="de-DE" dirty="0"/>
              <a:t>Seit Visual Studio 2022 17.5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7403"/>
            <a:ext cx="5288173" cy="499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96593"/>
            <a:ext cx="7868748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15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Secrets im Code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411F97F-8A35-21CD-41D0-2F928FEDF6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3" b="24993"/>
          <a:stretch>
            <a:fillRect/>
          </a:stretch>
        </p:blipFill>
        <p:spPr/>
      </p:pic>
      <p:sp>
        <p:nvSpPr>
          <p:cNvPr id="4" name="Subtitl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nicht in der Versionkontrolle steht, kann nicht kompromitiert werden.</a:t>
            </a:r>
          </a:p>
        </p:txBody>
      </p:sp>
    </p:spTree>
    <p:extLst>
      <p:ext uri="{BB962C8B-B14F-4D97-AF65-F5344CB8AC3E}">
        <p14:creationId xmlns:p14="http://schemas.microsoft.com/office/powerpoint/2010/main" val="3347430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Secrets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Microsoft.Extensions.Configuration.UserSecrets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Source </a:t>
            </a:r>
            <a:br>
              <a:rPr lang="de-DE" dirty="0"/>
            </a:br>
            <a:r>
              <a:rPr lang="en-US" dirty="0">
                <a:hlinkClick r:id="rId2"/>
              </a:rPr>
              <a:t>GitHub - </a:t>
            </a:r>
            <a:r>
              <a:rPr lang="en-US" dirty="0" err="1">
                <a:hlinkClick r:id="rId2"/>
              </a:rPr>
              <a:t>dotnet</a:t>
            </a:r>
            <a:r>
              <a:rPr lang="en-US" dirty="0">
                <a:hlinkClick r:id="rId2"/>
              </a:rPr>
              <a:t>/runtime: .NET is a cross-platform runtime for cloud, mobile, desktop, and </a:t>
            </a:r>
            <a:r>
              <a:rPr lang="en-US" dirty="0" err="1">
                <a:hlinkClick r:id="rId2"/>
              </a:rPr>
              <a:t>IoT</a:t>
            </a:r>
            <a:r>
              <a:rPr lang="en-US" dirty="0">
                <a:hlinkClick r:id="rId2"/>
              </a:rPr>
              <a:t> apps.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4" y="2351159"/>
            <a:ext cx="6315956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1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4EF729-AC7F-1368-0807-4B9E9134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Secrets in Frankenstein Projekten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B701FA-0FEC-E51D-20FC-ADEB20DA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 die AssemblyInfo nicht generiert wir mit Hilfe von Tags im .csproj file muss folgendes Attribute in der AssemblyInfo angelegt werden.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FD64A-427E-119A-EE88-2FEA0170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508587"/>
            <a:ext cx="8458745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Testing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AD94BC-D33D-10C0-D79D-F29AFE0115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3" b="35993"/>
          <a:stretch>
            <a:fillRect/>
          </a:stretch>
        </p:blipFill>
        <p:spPr/>
      </p:pic>
      <p:sp>
        <p:nvSpPr>
          <p:cNvPr id="4" name="Subtitl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Funny things to know.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1E2B1-B5CE-C0E1-E7BA-4198D3B35CF4}"/>
              </a:ext>
            </a:extLst>
          </p:cNvPr>
          <p:cNvSpPr txBox="1"/>
          <p:nvPr/>
        </p:nvSpPr>
        <p:spPr>
          <a:xfrm>
            <a:off x="0" y="4571999"/>
            <a:ext cx="11525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/>
                </a:solidFill>
              </a:rPr>
              <a:t>Picture:</a:t>
            </a:r>
            <a:r>
              <a:rPr lang="de-DE" sz="1000" dirty="0">
                <a:solidFill>
                  <a:schemeClr val="bg2"/>
                </a:solidFill>
                <a:hlinkClick r:id="rId3"/>
              </a:rPr>
              <a:t>Der unendliche Alpaufzug – Die Schönheit besiegt die Zeit und umgekehrt</a:t>
            </a:r>
            <a:r>
              <a:rPr lang="de-DE" sz="1000" dirty="0">
                <a:solidFill>
                  <a:schemeClr val="bg2"/>
                </a:solidFill>
              </a:rPr>
              <a:t>|Auuthor </a:t>
            </a:r>
            <a:r>
              <a:rPr lang="de-DE" sz="1000" dirty="0">
                <a:solidFill>
                  <a:schemeClr val="bg2"/>
                </a:solidFill>
                <a:hlinkClick r:id="rId4"/>
              </a:rPr>
              <a:t>Valentin Lustig</a:t>
            </a:r>
            <a:r>
              <a:rPr lang="de-DE" sz="1000" dirty="0">
                <a:solidFill>
                  <a:schemeClr val="bg2"/>
                </a:solidFill>
              </a:rPr>
              <a:t>|</a:t>
            </a:r>
            <a:r>
              <a:rPr lang="en-US" sz="10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 tooltip="w:en:Creative Commons"/>
              </a:rPr>
              <a:t> Creative Commons Attribution-Share Alike 3.0 Germany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09772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Unittesting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Testing von internen Klasses mit </a:t>
            </a:r>
            <a:r>
              <a:rPr lang="de-DE"/>
              <a:t>Internen Test Klassen.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Documentation</a:t>
            </a:r>
            <a:br>
              <a:rPr lang="de-DE" dirty="0"/>
            </a:br>
            <a:r>
              <a:rPr lang="de-DE" dirty="0">
                <a:hlinkClick r:id="rId2"/>
              </a:rPr>
              <a:t>https://github.com/microsoft/testfx/blob/main/src/TestFramework/TestFramework/Attributes/Lifecycle/Initialization/DiscoverInternalsAttribute.cs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912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BAE3-18FF-9208-689D-640D7DBF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WPF Roadmap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33AFE-9DF0-80AA-22CD-8FE6431B7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614870"/>
            <a:ext cx="8262713" cy="4351338"/>
          </a:xfrm>
        </p:spPr>
      </p:pic>
    </p:spTree>
    <p:extLst>
      <p:ext uri="{BB962C8B-B14F-4D97-AF65-F5344CB8AC3E}">
        <p14:creationId xmlns:p14="http://schemas.microsoft.com/office/powerpoint/2010/main" val="389097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65F2BB-454A-E896-8B2A-768D79E1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Past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600090A-A664-C13D-B954-AAAE4CD87B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3" b="2499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E62D88-3E6F-EB3B-5597-23B006478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.Net 4.8 bis heute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47632-C4D7-091C-BD59-0B1DE528D487}"/>
              </a:ext>
            </a:extLst>
          </p:cNvPr>
          <p:cNvSpPr txBox="1"/>
          <p:nvPr/>
        </p:nvSpPr>
        <p:spPr>
          <a:xfrm>
            <a:off x="0" y="420266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0" dirty="0">
                <a:solidFill>
                  <a:srgbClr val="606F7B"/>
                </a:solidFill>
                <a:effectLst/>
                <a:latin typeface="Montserrat" panose="020F0502020204030204" pitchFamily="2" charset="0"/>
              </a:rPr>
              <a:t>Author:</a:t>
            </a:r>
            <a:r>
              <a:rPr lang="de-DE" sz="1000" b="0" i="0" dirty="0">
                <a:solidFill>
                  <a:srgbClr val="3D4852"/>
                </a:solidFill>
                <a:effectLst/>
                <a:latin typeface="Montserrat" panose="020F0502020204030204" pitchFamily="2" charset="0"/>
              </a:rPr>
              <a:t> </a:t>
            </a:r>
            <a:r>
              <a:rPr lang="de-DE" sz="1000" b="0" i="0" dirty="0">
                <a:solidFill>
                  <a:srgbClr val="3D4852"/>
                </a:solidFill>
                <a:effectLst/>
                <a:latin typeface="Montserrat" panose="020F0502020204030204" pitchFamily="2" charset="0"/>
                <a:hlinkClick r:id="rId3"/>
              </a:rPr>
              <a:t>Comfreak</a:t>
            </a:r>
            <a:r>
              <a:rPr lang="de-DE" sz="1000" b="0" i="0" dirty="0">
                <a:solidFill>
                  <a:srgbClr val="3D4852"/>
                </a:solidFill>
                <a:effectLst/>
                <a:latin typeface="Montserrat" panose="020F0502020204030204" pitchFamily="2" charset="0"/>
              </a:rPr>
              <a:t>, Public Domain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51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Solution Setup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55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Frankenstein vs. SDK Project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0EB77-F9DF-E665-C746-88A4A2757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8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VS2022 sind beide Arten für .Net Framework Projekte unterstützt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24127" y="4064000"/>
            <a:ext cx="10280565" cy="193040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3"/>
                </a:solidFill>
              </a:rPr>
              <a:t>Hinweis: </a:t>
            </a:r>
            <a:br>
              <a:rPr lang="de-DE" dirty="0"/>
            </a:br>
            <a:r>
              <a:rPr lang="de-DE" dirty="0"/>
              <a:t>AssemblyInfo wird in SDK Style Projekten generiert.</a:t>
            </a:r>
          </a:p>
          <a:p>
            <a:pPr marL="0" indent="0">
              <a:buNone/>
            </a:pPr>
            <a:r>
              <a:rPr lang="de-DE" dirty="0"/>
              <a:t>Wenn man eine AssemblyInfo.cs benötigt:</a:t>
            </a:r>
          </a:p>
          <a:p>
            <a:pPr marL="0" indent="0">
              <a:buNone/>
            </a:pPr>
            <a:r>
              <a:rPr lang="de-DE" altLang="de-DE" dirty="0">
                <a:latin typeface="inherit"/>
              </a:rPr>
              <a:t>&lt;</a:t>
            </a:r>
            <a:r>
              <a:rPr lang="de-DE" altLang="de-DE" dirty="0" err="1">
                <a:latin typeface="inherit"/>
              </a:rPr>
              <a:t>GenerateAssemblyInfo</a:t>
            </a:r>
            <a:r>
              <a:rPr lang="de-DE" altLang="de-DE" dirty="0">
                <a:latin typeface="inherit"/>
              </a:rPr>
              <a:t>&gt;</a:t>
            </a:r>
            <a:r>
              <a:rPr lang="de-DE" altLang="de-DE" sz="2400" dirty="0" err="1">
                <a:latin typeface="inherit"/>
              </a:rPr>
              <a:t>false</a:t>
            </a:r>
            <a:r>
              <a:rPr lang="de-DE" altLang="de-DE" dirty="0">
                <a:latin typeface="inherit"/>
              </a:rPr>
              <a:t>&lt;/</a:t>
            </a:r>
            <a:r>
              <a:rPr lang="de-DE" altLang="de-DE" dirty="0" err="1">
                <a:latin typeface="inherit"/>
              </a:rPr>
              <a:t>GenerateAssemblyInfo</a:t>
            </a:r>
            <a:r>
              <a:rPr lang="de-DE" altLang="de-DE" dirty="0">
                <a:latin typeface="inherit"/>
              </a:rPr>
              <a:t>&gt;</a:t>
            </a:r>
            <a:r>
              <a:rPr lang="de-DE" altLang="de-DE" sz="2000" dirty="0"/>
              <a:t> </a:t>
            </a:r>
            <a:endParaRPr lang="de-DE" altLang="de-DE" sz="5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71577"/>
            <a:ext cx="5630061" cy="159089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398" y="1996213"/>
            <a:ext cx="4754562" cy="17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Zentraliesierte Einstellungen für alle Projekte</a:t>
            </a:r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4"/>
                </a:solidFill>
                <a:effectLst/>
                <a:latin typeface="Google Sans"/>
              </a:rPr>
              <a:t>Das Highlander- Prinzip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745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Directory.Build.props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01521"/>
            <a:ext cx="9720071" cy="4023360"/>
          </a:xfrm>
        </p:spPr>
        <p:txBody>
          <a:bodyPr/>
          <a:lstStyle/>
          <a:p>
            <a:r>
              <a:rPr lang="de-DE" dirty="0" err="1"/>
              <a:t>RestoreProjectStyle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LangVersion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 err="1"/>
              <a:t>Nullable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86237"/>
              </p:ext>
            </p:extLst>
          </p:nvPr>
        </p:nvGraphicFramePr>
        <p:xfrm>
          <a:off x="1151467" y="2385732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36777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E1C839-68F3-6CBD-E4BC-7FFD2AF41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03481"/>
              </p:ext>
            </p:extLst>
          </p:nvPr>
        </p:nvGraphicFramePr>
        <p:xfrm>
          <a:off x="1151467" y="3821293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36777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CDA22F-9EBD-35EF-30C4-5321B57CC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15290"/>
              </p:ext>
            </p:extLst>
          </p:nvPr>
        </p:nvGraphicFramePr>
        <p:xfrm>
          <a:off x="1151467" y="5251705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189314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6810168"/>
                    </a:ext>
                  </a:extLst>
                </a:gridCol>
              </a:tblGrid>
              <a:tr h="336777">
                <a:tc>
                  <a:txBody>
                    <a:bodyPr/>
                    <a:lstStyle/>
                    <a:p>
                      <a:r>
                        <a:rPr lang="de-DE" dirty="0"/>
                        <a:t>.net4.8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.</a:t>
                      </a:r>
                      <a:r>
                        <a:rPr lang="de-DE" dirty="0" err="1"/>
                        <a:t>netCore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48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711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664</Words>
  <Application>Microsoft Office PowerPoint</Application>
  <PresentationFormat>Widescreen</PresentationFormat>
  <Paragraphs>139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Google Sans</vt:lpstr>
      <vt:lpstr>inherit</vt:lpstr>
      <vt:lpstr>Montserrat</vt:lpstr>
      <vt:lpstr>Tw Cen MT</vt:lpstr>
      <vt:lpstr>Tw Cen MT Condensed</vt:lpstr>
      <vt:lpstr>Wingdings 3</vt:lpstr>
      <vt:lpstr>Integral</vt:lpstr>
      <vt:lpstr>WPF in 2023</vt:lpstr>
      <vt:lpstr>The Future</vt:lpstr>
      <vt:lpstr>WPF Roadmap</vt:lpstr>
      <vt:lpstr>The Past</vt:lpstr>
      <vt:lpstr>Solution Setup </vt:lpstr>
      <vt:lpstr>Frankenstein vs. SDK Project Style</vt:lpstr>
      <vt:lpstr>In VS2022 sind beide Arten für .Net Framework Projekte unterstützt</vt:lpstr>
      <vt:lpstr>Zentraliesierte Einstellungen für alle Projekte</vt:lpstr>
      <vt:lpstr>Directory.Build.props</vt:lpstr>
      <vt:lpstr>Directory.Build.props</vt:lpstr>
      <vt:lpstr>.editorconfig</vt:lpstr>
      <vt:lpstr>Von package.config zu PackageReference</vt:lpstr>
      <vt:lpstr>Nuget Versionsierung mit Hilfe von Directory.Packages.props</vt:lpstr>
      <vt:lpstr>Hinweis</vt:lpstr>
      <vt:lpstr>Tools</vt:lpstr>
      <vt:lpstr>Ein Tool für alles</vt:lpstr>
      <vt:lpstr>Snoop</vt:lpstr>
      <vt:lpstr>.NET.UpgradeAssistant</vt:lpstr>
      <vt:lpstr>Accessability</vt:lpstr>
      <vt:lpstr>Accessability</vt:lpstr>
      <vt:lpstr>Accessability Checker </vt:lpstr>
      <vt:lpstr>Secrets im Code</vt:lpstr>
      <vt:lpstr>Secrets</vt:lpstr>
      <vt:lpstr>Secrets in Frankenstein Projekten</vt:lpstr>
      <vt:lpstr>Testing</vt:lpstr>
      <vt:lpstr>Unittesting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Heinrich</dc:creator>
  <cp:lastModifiedBy>Lars Heinrich</cp:lastModifiedBy>
  <cp:revision>41</cp:revision>
  <dcterms:created xsi:type="dcterms:W3CDTF">2023-06-18T13:02:20Z</dcterms:created>
  <dcterms:modified xsi:type="dcterms:W3CDTF">2023-06-27T20:53:59Z</dcterms:modified>
</cp:coreProperties>
</file>